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1" r:id="rId4"/>
    <p:sldId id="273" r:id="rId5"/>
    <p:sldId id="280" r:id="rId6"/>
    <p:sldId id="272" r:id="rId7"/>
    <p:sldId id="274" r:id="rId8"/>
    <p:sldId id="275" r:id="rId9"/>
    <p:sldId id="276" r:id="rId10"/>
    <p:sldId id="277" r:id="rId11"/>
    <p:sldId id="278" r:id="rId12"/>
    <p:sldId id="27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61"/>
    <p:restoredTop sz="91033"/>
  </p:normalViewPr>
  <p:slideViewPr>
    <p:cSldViewPr snapToGrid="0" snapToObjects="1">
      <p:cViewPr varScale="1">
        <p:scale>
          <a:sx n="113" d="100"/>
          <a:sy n="113" d="100"/>
        </p:scale>
        <p:origin x="408" y="-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media/image3.png>
</file>

<file path=ppt/media/image4.tif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394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173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202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121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0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22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9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27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510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600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199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E4FCB-7881-414A-9FB3-AA9A4D1780F0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887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54012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/>
              <a:t>Capstone: Part 4 </a:t>
            </a:r>
            <a:br>
              <a:rPr lang="en-US" b="1" dirty="0" smtClean="0"/>
            </a:br>
            <a:endParaRPr lang="en-US" sz="4400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133687"/>
            <a:ext cx="9144000" cy="1655762"/>
          </a:xfrm>
        </p:spPr>
        <p:txBody>
          <a:bodyPr/>
          <a:lstStyle/>
          <a:p>
            <a:r>
              <a:rPr lang="en-US" dirty="0" smtClean="0"/>
              <a:t>Byron Allen</a:t>
            </a:r>
          </a:p>
          <a:p>
            <a:r>
              <a:rPr lang="en-US" dirty="0" smtClean="0"/>
              <a:t>Data Science Student at General Assembly</a:t>
            </a:r>
          </a:p>
          <a:p>
            <a:r>
              <a:rPr lang="en-US" i="1" dirty="0" smtClean="0"/>
              <a:t>15 </a:t>
            </a:r>
            <a:r>
              <a:rPr lang="en-US" i="1" dirty="0" smtClean="0"/>
              <a:t>October 2016</a:t>
            </a:r>
            <a:endParaRPr lang="en-US" i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64242"/>
          <a:stretch/>
        </p:blipFill>
        <p:spPr>
          <a:xfrm>
            <a:off x="0" y="4881524"/>
            <a:ext cx="12192000" cy="2724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4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TBC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424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 Code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5250" y="1690688"/>
            <a:ext cx="6921500" cy="47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842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Recommendations/Next </a:t>
            </a:r>
            <a:r>
              <a:rPr lang="en-US" dirty="0" smtClean="0"/>
              <a:t>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Apply </a:t>
            </a:r>
            <a:r>
              <a:rPr lang="en-US" dirty="0" smtClean="0"/>
              <a:t>first workflow to </a:t>
            </a:r>
            <a:r>
              <a:rPr lang="en-US" dirty="0"/>
              <a:t>new </a:t>
            </a:r>
            <a:r>
              <a:rPr lang="en-US" dirty="0" smtClean="0"/>
              <a:t>areas</a:t>
            </a:r>
            <a:endParaRPr lang="en-US" dirty="0" smtClean="0"/>
          </a:p>
          <a:p>
            <a:r>
              <a:rPr lang="en-US" dirty="0"/>
              <a:t>Test second </a:t>
            </a:r>
            <a:r>
              <a:rPr lang="en-US" dirty="0" smtClean="0"/>
              <a:t>workflow</a:t>
            </a:r>
          </a:p>
          <a:p>
            <a:r>
              <a:rPr lang="en-US" dirty="0" smtClean="0"/>
              <a:t>Sort </a:t>
            </a:r>
            <a:r>
              <a:rPr lang="en-US" dirty="0"/>
              <a:t>out agglomerative clustering </a:t>
            </a:r>
            <a:endParaRPr lang="en-US" dirty="0" smtClean="0"/>
          </a:p>
          <a:p>
            <a:r>
              <a:rPr lang="en-US" dirty="0" smtClean="0"/>
              <a:t>Better </a:t>
            </a:r>
            <a:r>
              <a:rPr lang="en-US" dirty="0" smtClean="0"/>
              <a:t>ag </a:t>
            </a:r>
            <a:r>
              <a:rPr lang="en-US" dirty="0" smtClean="0"/>
              <a:t>masks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41745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Master Plan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988" y="1521354"/>
            <a:ext cx="7282024" cy="496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743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Workflow(s)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4591756" cy="4351338"/>
          </a:xfrm>
          <a:ln>
            <a:solidFill>
              <a:schemeClr val="tx1"/>
            </a:solidFill>
          </a:ln>
        </p:spPr>
        <p:txBody>
          <a:bodyPr anchor="ctr">
            <a:normAutofit/>
          </a:bodyPr>
          <a:lstStyle/>
          <a:p>
            <a:r>
              <a:rPr lang="en-US" sz="1500" dirty="0" smtClean="0"/>
              <a:t>Obtain </a:t>
            </a:r>
            <a:r>
              <a:rPr lang="en-US" sz="1500" dirty="0"/>
              <a:t>Landsat 8 32-Day EVI (1 band)</a:t>
            </a:r>
          </a:p>
          <a:p>
            <a:r>
              <a:rPr lang="en-US" sz="1500" dirty="0"/>
              <a:t>Obtain Landsat 8 8-Day Raw (12 bands</a:t>
            </a:r>
            <a:r>
              <a:rPr lang="en-US" sz="1500" dirty="0" smtClean="0"/>
              <a:t>)</a:t>
            </a:r>
            <a:endParaRPr lang="en-US" sz="1500" dirty="0"/>
          </a:p>
          <a:p>
            <a:r>
              <a:rPr lang="en-US" sz="1500" dirty="0"/>
              <a:t>Create Ag Mask based on the highest EVI </a:t>
            </a:r>
            <a:r>
              <a:rPr lang="en-US" sz="1500" dirty="0" smtClean="0"/>
              <a:t>readings</a:t>
            </a:r>
            <a:endParaRPr lang="en-US" sz="1500" dirty="0"/>
          </a:p>
          <a:p>
            <a:r>
              <a:rPr lang="en-US" sz="1500" dirty="0"/>
              <a:t>Develop </a:t>
            </a:r>
            <a:r>
              <a:rPr lang="en-US" sz="1500" dirty="0" smtClean="0"/>
              <a:t>vegetation array </a:t>
            </a:r>
            <a:r>
              <a:rPr lang="en-US" sz="1500" dirty="0"/>
              <a:t>and bare earth array from raw bands</a:t>
            </a:r>
          </a:p>
          <a:p>
            <a:r>
              <a:rPr lang="en-US" sz="1500" dirty="0"/>
              <a:t>Subtract bare earth from </a:t>
            </a:r>
            <a:r>
              <a:rPr lang="en-US" sz="1500" dirty="0" smtClean="0"/>
              <a:t>vegetation array </a:t>
            </a:r>
            <a:r>
              <a:rPr lang="en-US" sz="1500" dirty="0"/>
              <a:t>to produce </a:t>
            </a:r>
            <a:r>
              <a:rPr lang="en-US" sz="1500" dirty="0" smtClean="0"/>
              <a:t>new vegetation array</a:t>
            </a:r>
            <a:endParaRPr lang="en-US" sz="1500" dirty="0"/>
          </a:p>
          <a:p>
            <a:r>
              <a:rPr lang="en-US" sz="1500" b="1" dirty="0"/>
              <a:t>Run </a:t>
            </a:r>
            <a:r>
              <a:rPr lang="en-US" sz="1500" b="1" dirty="0" err="1"/>
              <a:t>KMeans</a:t>
            </a:r>
            <a:r>
              <a:rPr lang="en-US" sz="1500" b="1" dirty="0"/>
              <a:t> (k=30) on </a:t>
            </a:r>
            <a:r>
              <a:rPr lang="en-US" sz="1500" b="1" dirty="0" smtClean="0"/>
              <a:t>new vegetation array</a:t>
            </a:r>
            <a:endParaRPr lang="en-US" sz="1500" b="1" dirty="0"/>
          </a:p>
          <a:p>
            <a:r>
              <a:rPr lang="en-US" sz="1500" dirty="0"/>
              <a:t>Apply centroid-based labels (not out-of-box labels</a:t>
            </a:r>
            <a:r>
              <a:rPr lang="en-US" sz="1500" dirty="0" smtClean="0"/>
              <a:t>)</a:t>
            </a:r>
            <a:endParaRPr lang="en-US" sz="1500" dirty="0"/>
          </a:p>
          <a:p>
            <a:r>
              <a:rPr lang="en-US" sz="1500" dirty="0"/>
              <a:t>Overlay Ag Mask</a:t>
            </a:r>
          </a:p>
          <a:p>
            <a:r>
              <a:rPr lang="en-US" sz="1500" dirty="0"/>
              <a:t>Consolidate classes as </a:t>
            </a:r>
            <a:r>
              <a:rPr lang="en-US" sz="1500" dirty="0" smtClean="0"/>
              <a:t>needed</a:t>
            </a:r>
          </a:p>
          <a:p>
            <a:r>
              <a:rPr lang="en-US" sz="1500" dirty="0" smtClean="0"/>
              <a:t>Train then test unsupervised methods</a:t>
            </a:r>
          </a:p>
          <a:p>
            <a:r>
              <a:rPr lang="en-US" sz="1500" dirty="0" smtClean="0"/>
              <a:t>Apply model to next layer of data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73800" y="1690688"/>
            <a:ext cx="4591756" cy="280784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 smtClean="0"/>
              <a:t>Obtain Landsat 8 32-Day Raw (12 bands)</a:t>
            </a:r>
          </a:p>
          <a:p>
            <a:r>
              <a:rPr lang="en-US" sz="1500" dirty="0" smtClean="0"/>
              <a:t>Develop vegetation array and bare earth array from raw bands</a:t>
            </a:r>
          </a:p>
          <a:p>
            <a:r>
              <a:rPr lang="en-US" sz="1500" dirty="0" smtClean="0"/>
              <a:t>Subtract bare earth from vegetation array to produce new vegetation array</a:t>
            </a:r>
          </a:p>
          <a:p>
            <a:r>
              <a:rPr lang="en-US" sz="1500" dirty="0" smtClean="0"/>
              <a:t>Flatten array for each month of a year</a:t>
            </a:r>
          </a:p>
          <a:p>
            <a:r>
              <a:rPr lang="en-US" sz="1500" dirty="0" smtClean="0"/>
              <a:t>Train on year 1 and test on year 2</a:t>
            </a:r>
          </a:p>
          <a:p>
            <a:r>
              <a:rPr lang="en-US" sz="1500" dirty="0"/>
              <a:t>Apply model to next layer of </a:t>
            </a:r>
            <a:r>
              <a:rPr lang="en-US" sz="1500" dirty="0" smtClean="0"/>
              <a:t>data</a:t>
            </a:r>
            <a:endParaRPr lang="en-US" sz="15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73800" y="4961380"/>
            <a:ext cx="4591756" cy="108064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/>
              <a:t>Obtain Landsat 8 8-Day Raw (12 bands</a:t>
            </a:r>
            <a:r>
              <a:rPr lang="en-US" sz="1500" dirty="0" smtClean="0"/>
              <a:t>)</a:t>
            </a:r>
          </a:p>
          <a:p>
            <a:r>
              <a:rPr lang="en-US" sz="1500" b="1" dirty="0" smtClean="0"/>
              <a:t>Agglomerative Cluster / Affinity Propagation</a:t>
            </a:r>
          </a:p>
        </p:txBody>
      </p:sp>
      <p:sp>
        <p:nvSpPr>
          <p:cNvPr id="6" name="Oval 5"/>
          <p:cNvSpPr/>
          <p:nvPr/>
        </p:nvSpPr>
        <p:spPr>
          <a:xfrm>
            <a:off x="4893734" y="1227843"/>
            <a:ext cx="891822" cy="9256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1</a:t>
            </a:r>
            <a:endParaRPr lang="en-US" sz="2400" dirty="0"/>
          </a:p>
        </p:txBody>
      </p:sp>
      <p:sp>
        <p:nvSpPr>
          <p:cNvPr id="7" name="Oval 6"/>
          <p:cNvSpPr/>
          <p:nvPr/>
        </p:nvSpPr>
        <p:spPr>
          <a:xfrm>
            <a:off x="10419645" y="1227843"/>
            <a:ext cx="891822" cy="9256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/>
              <a:t>2</a:t>
            </a:r>
            <a:endParaRPr lang="en-US" sz="2400" dirty="0"/>
          </a:p>
        </p:txBody>
      </p:sp>
      <p:sp>
        <p:nvSpPr>
          <p:cNvPr id="8" name="Oval 7"/>
          <p:cNvSpPr/>
          <p:nvPr/>
        </p:nvSpPr>
        <p:spPr>
          <a:xfrm>
            <a:off x="10419645" y="4576014"/>
            <a:ext cx="891822" cy="9256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593424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678" y="1690688"/>
            <a:ext cx="8344644" cy="450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517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Engineered Features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4512733" cy="1052512"/>
          </a:xfrm>
          <a:ln>
            <a:solidFill>
              <a:schemeClr val="tx1"/>
            </a:solidFill>
          </a:ln>
        </p:spPr>
        <p:txBody>
          <a:bodyPr anchor="t">
            <a:normAutofit/>
          </a:bodyPr>
          <a:lstStyle/>
          <a:p>
            <a:r>
              <a:rPr lang="en-US" sz="1500" dirty="0" smtClean="0"/>
              <a:t>Vegetation Array = (band_6 + band_5 + band_2) / 3</a:t>
            </a:r>
          </a:p>
          <a:p>
            <a:r>
              <a:rPr lang="en-US" sz="1500" dirty="0" smtClean="0"/>
              <a:t>Bare Earth Array = </a:t>
            </a:r>
            <a:r>
              <a:rPr lang="en-US" sz="1500" dirty="0"/>
              <a:t>(band_6 + </a:t>
            </a:r>
            <a:r>
              <a:rPr lang="en-US" sz="1500" dirty="0" smtClean="0"/>
              <a:t>band_3 </a:t>
            </a:r>
            <a:r>
              <a:rPr lang="en-US" sz="1500" dirty="0"/>
              <a:t>+ band_2) / </a:t>
            </a:r>
            <a:r>
              <a:rPr lang="en-US" sz="1500" dirty="0" smtClean="0"/>
              <a:t>3</a:t>
            </a:r>
          </a:p>
          <a:p>
            <a:r>
              <a:rPr lang="en-US" sz="1500" dirty="0" smtClean="0"/>
              <a:t>Ag Mask = EVI &gt; 0.45</a:t>
            </a:r>
            <a:endParaRPr lang="en-US" sz="15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837" y="3016251"/>
            <a:ext cx="4607096" cy="28787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1866" y="2018068"/>
            <a:ext cx="5575797" cy="348409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65577" y="5983426"/>
            <a:ext cx="3539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Vegetation Array – Bare </a:t>
            </a:r>
            <a:r>
              <a:rPr lang="en-US" i="1" smtClean="0"/>
              <a:t>Earth Array</a:t>
            </a:r>
            <a:endParaRPr lang="en-US" i="1"/>
          </a:p>
        </p:txBody>
      </p:sp>
      <p:sp>
        <p:nvSpPr>
          <p:cNvPr id="8" name="TextBox 7"/>
          <p:cNvSpPr txBox="1"/>
          <p:nvPr/>
        </p:nvSpPr>
        <p:spPr>
          <a:xfrm>
            <a:off x="6569388" y="5614094"/>
            <a:ext cx="368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Ag Mask Applied &amp; </a:t>
            </a:r>
            <a:r>
              <a:rPr lang="en-US" i="1" smtClean="0"/>
              <a:t>Clusters Clumped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955762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Outliers? More Like Obstacle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9556" y="1690688"/>
            <a:ext cx="7732888" cy="478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7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Selection and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KMeans</a:t>
            </a:r>
            <a:r>
              <a:rPr lang="en-US" dirty="0" smtClean="0"/>
              <a:t> to generate labels</a:t>
            </a:r>
          </a:p>
          <a:p>
            <a:r>
              <a:rPr lang="en-US" dirty="0" smtClean="0"/>
              <a:t>Exploring supervised methods for next steps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2758018"/>
              </p:ext>
            </p:extLst>
          </p:nvPr>
        </p:nvGraphicFramePr>
        <p:xfrm>
          <a:off x="838198" y="3070577"/>
          <a:ext cx="10515604" cy="2590214"/>
        </p:xfrm>
        <a:graphic>
          <a:graphicData uri="http://schemas.openxmlformats.org/drawingml/2006/table">
            <a:tbl>
              <a:tblPr/>
              <a:tblGrid>
                <a:gridCol w="632811"/>
                <a:gridCol w="757811"/>
                <a:gridCol w="757811"/>
                <a:gridCol w="757811"/>
                <a:gridCol w="757811"/>
                <a:gridCol w="757811"/>
                <a:gridCol w="757811"/>
                <a:gridCol w="757811"/>
                <a:gridCol w="789061"/>
                <a:gridCol w="757811"/>
                <a:gridCol w="757811"/>
                <a:gridCol w="757811"/>
                <a:gridCol w="757811"/>
                <a:gridCol w="757811"/>
              </a:tblGrid>
              <a:tr h="5192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dtree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bag_dtree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extree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bag_extree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rforest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bag_rforest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adaboost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bag_adaboost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knn_k10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bag_knn_k10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knn_k20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bag_knn_k20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dumm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</a:tr>
              <a:tr h="10354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score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0.847648613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sng" strike="noStrike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/>
                          <a:latin typeface="Calibri" charset="0"/>
                        </a:rPr>
                        <a:t>0.863901605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0.419382707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0.526886788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0.737535192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0.762919891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0.847963385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0.863720714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0.56515266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0.564493014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0.572388335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0.571963845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0.275702788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354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score_std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0.118631073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0.123604667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0.123306769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0.076558689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0.172281143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0.158311753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0.118671572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0.123468587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0.075143316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0.075702616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0.071281461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0.071089819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0.000869136</a:t>
                      </a:r>
                    </a:p>
                  </a:txBody>
                  <a:tcPr marL="10381" marR="10381" marT="1038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1684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Pipelines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Google Earth Engine (GEE)</a:t>
            </a:r>
          </a:p>
          <a:p>
            <a:pPr lvl="1"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Landsat 8 8-Day Raw</a:t>
            </a:r>
          </a:p>
          <a:p>
            <a:pPr lvl="1"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Landsat 8 32-Day EVI</a:t>
            </a:r>
          </a:p>
          <a:p>
            <a:pPr lvl="1">
              <a:buFont typeface="Wingdings" charset="2"/>
              <a:buChar char="Ø"/>
            </a:pPr>
            <a:r>
              <a:rPr lang="en-US" dirty="0"/>
              <a:t>Landsat 8 32-Day </a:t>
            </a:r>
            <a:r>
              <a:rPr lang="en-US" dirty="0" smtClean="0"/>
              <a:t>Raw Composite </a:t>
            </a:r>
            <a:endParaRPr lang="en-US" dirty="0"/>
          </a:p>
          <a:p>
            <a:pPr lvl="1">
              <a:buFont typeface="Wingdings" charset="2"/>
              <a:buChar char="Ø"/>
            </a:pPr>
            <a:endParaRPr 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Use </a:t>
            </a:r>
            <a:r>
              <a:rPr lang="en-US" dirty="0" err="1" smtClean="0"/>
              <a:t>Javascript</a:t>
            </a:r>
            <a:r>
              <a:rPr lang="en-US" dirty="0" smtClean="0"/>
              <a:t> to work with GEE’s code editor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Locations</a:t>
            </a:r>
          </a:p>
          <a:p>
            <a:pPr lvl="1">
              <a:buFont typeface="Wingdings" charset="2"/>
              <a:buChar char="Ø"/>
            </a:pPr>
            <a:r>
              <a:rPr lang="en-US" b="1" dirty="0" smtClean="0"/>
              <a:t> Colorado</a:t>
            </a:r>
          </a:p>
          <a:p>
            <a:pPr lvl="1">
              <a:buFont typeface="Wingdings" charset="2"/>
              <a:buChar char="Ø"/>
            </a:pPr>
            <a:r>
              <a:rPr lang="en-US" b="1" dirty="0"/>
              <a:t> </a:t>
            </a:r>
            <a:r>
              <a:rPr lang="en-US" b="1" dirty="0" smtClean="0"/>
              <a:t>Nebraska </a:t>
            </a:r>
          </a:p>
          <a:p>
            <a:pPr lvl="1"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Florida</a:t>
            </a:r>
          </a:p>
        </p:txBody>
      </p:sp>
    </p:spTree>
    <p:extLst>
      <p:ext uri="{BB962C8B-B14F-4D97-AF65-F5344CB8AC3E}">
        <p14:creationId xmlns:p14="http://schemas.microsoft.com/office/powerpoint/2010/main" val="981831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Statistical </a:t>
            </a:r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TBC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427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1512</TotalTime>
  <Words>339</Words>
  <Application>Microsoft Macintosh PowerPoint</Application>
  <PresentationFormat>Widescreen</PresentationFormat>
  <Paragraphs>102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Calibri Light</vt:lpstr>
      <vt:lpstr>Wingdings</vt:lpstr>
      <vt:lpstr>Arial</vt:lpstr>
      <vt:lpstr>Office Theme</vt:lpstr>
      <vt:lpstr> Capstone: Part 4  </vt:lpstr>
      <vt:lpstr>Master Plan</vt:lpstr>
      <vt:lpstr>Workflow(s)</vt:lpstr>
      <vt:lpstr>Variables</vt:lpstr>
      <vt:lpstr>Engineered Features</vt:lpstr>
      <vt:lpstr>Outliers? More Like Obstacle </vt:lpstr>
      <vt:lpstr>Model Selection and Implementation</vt:lpstr>
      <vt:lpstr>Data Pipelines</vt:lpstr>
      <vt:lpstr>Statistical Analysis</vt:lpstr>
      <vt:lpstr>Results</vt:lpstr>
      <vt:lpstr>Source Code</vt:lpstr>
      <vt:lpstr>Recommendations/Next Steps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Project 4:  Scrape, Model, Validate</dc:title>
  <dc:creator>noorulm@uni.sydney.edu.au</dc:creator>
  <cp:lastModifiedBy>noorulm@uni.sydney.edu.au</cp:lastModifiedBy>
  <cp:revision>48</cp:revision>
  <dcterms:created xsi:type="dcterms:W3CDTF">2016-10-07T07:57:53Z</dcterms:created>
  <dcterms:modified xsi:type="dcterms:W3CDTF">2016-11-15T05:43:42Z</dcterms:modified>
</cp:coreProperties>
</file>

<file path=docProps/thumbnail.jpeg>
</file>